
<file path=[Content_Types].xml><?xml version="1.0" encoding="utf-8"?>
<Types xmlns="http://schemas.openxmlformats.org/package/2006/content-types">
  <Default Extension="png" ContentType="image/png"/>
  <Default Extension="bin" ContentType="application/vnd.openxmlformats-officedocument.oleObject"/>
  <Default Extension="svg" ContentType="image/svg+xml"/>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3"/>
  </p:notesMasterIdLst>
  <p:sldIdLst>
    <p:sldId id="257" r:id="rId5"/>
    <p:sldId id="258" r:id="rId6"/>
    <p:sldId id="259" r:id="rId7"/>
    <p:sldId id="260" r:id="rId8"/>
    <p:sldId id="261" r:id="rId9"/>
    <p:sldId id="262" r:id="rId10"/>
    <p:sldId id="263" r:id="rId11"/>
    <p:sldId id="268" r:id="rId12"/>
    <p:sldId id="264" r:id="rId13"/>
    <p:sldId id="274" r:id="rId14"/>
    <p:sldId id="275" r:id="rId15"/>
    <p:sldId id="269" r:id="rId16"/>
    <p:sldId id="273" r:id="rId17"/>
    <p:sldId id="271" r:id="rId18"/>
    <p:sldId id="272" r:id="rId19"/>
    <p:sldId id="270" r:id="rId20"/>
    <p:sldId id="266" r:id="rId21"/>
    <p:sldId id="267" r:id="rId22"/>
  </p:sldIdLst>
  <p:sldSz cx="9144000" cy="6858000" type="screen4x3"/>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7" d="100"/>
          <a:sy n="87" d="100"/>
        </p:scale>
        <p:origin x="1092"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svg>
</file>

<file path=ppt/media/image20.png>
</file>

<file path=ppt/media/image21.png>
</file>

<file path=ppt/media/image3.jpg>
</file>

<file path=ppt/media/image4.sv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C386420-1856-4FF9-B0C3-023CBAC50013}" type="datetimeFigureOut">
              <a:rPr lang="en-US" smtClean="0"/>
              <a:t>1/7/19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DACCA5-CDAB-4EA6-A021-183DAB9C1EF5}" type="slidenum">
              <a:rPr lang="en-US" smtClean="0"/>
              <a:t>‹#›</a:t>
            </a:fld>
            <a:endParaRPr lang="en-US"/>
          </a:p>
        </p:txBody>
      </p:sp>
    </p:spTree>
    <p:extLst>
      <p:ext uri="{BB962C8B-B14F-4D97-AF65-F5344CB8AC3E}">
        <p14:creationId xmlns:p14="http://schemas.microsoft.com/office/powerpoint/2010/main" val="3901792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Slide Image Placeholder 4"/>
          <p:cNvSpPr>
            <a:spLocks noGrp="1" noRot="1" noChangeAspect="1" noTextEdit="1"/>
          </p:cNvSpPr>
          <p:nvPr>
            <p:ph type="sldImg"/>
          </p:nvPr>
        </p:nvSpPr>
        <p:spPr bwMode="auto">
          <a:xfrm>
            <a:off x="1571625" y="638175"/>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0595" name="Notes Placeholder 5"/>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a:latin typeface="Candara" pitchFamily="34" charset="0"/>
            </a:endParaRPr>
          </a:p>
          <a:p>
            <a:r>
              <a:rPr lang="en-US" sz="1000" dirty="0">
                <a:latin typeface="Candara" pitchFamily="34" charset="0"/>
              </a:rPr>
              <a:t>Copyright © 2011 IGATE Corporation (a part of Capegemini Group). All rights reserved. </a:t>
            </a:r>
          </a:p>
          <a:p>
            <a:r>
              <a:rPr lang="en-US" sz="1000" dirty="0">
                <a:latin typeface="Candara" pitchFamily="34" charset="0"/>
              </a:rPr>
              <a:t>No part of this publication shall be reproduced in any way, including but not limited to photocopy, photographic, magnetic, or other record, without the prior written permission of IGATE Corporation (a part of Capegemini Group).</a:t>
            </a:r>
          </a:p>
          <a:p>
            <a:r>
              <a:rPr lang="en-US" sz="1000" dirty="0">
                <a:latin typeface="Candara" pitchFamily="34" charset="0"/>
              </a:rPr>
              <a:t> </a:t>
            </a:r>
          </a:p>
          <a:p>
            <a:r>
              <a:rPr lang="en-US" sz="1000" dirty="0">
                <a:latin typeface="Candara" pitchFamily="34" charset="0"/>
              </a:rPr>
              <a:t>IGATE Corporation (a part of Capegemini Group) considers information included in this document to be confidential and proprietary.</a:t>
            </a:r>
          </a:p>
        </p:txBody>
      </p:sp>
    </p:spTree>
    <p:extLst>
      <p:ext uri="{BB962C8B-B14F-4D97-AF65-F5344CB8AC3E}">
        <p14:creationId xmlns:p14="http://schemas.microsoft.com/office/powerpoint/2010/main" val="11485787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71625" y="638175"/>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698680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4.emf"/><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5" name="Graphic 97">
            <a:extLst>
              <a:ext uri="{FF2B5EF4-FFF2-40B4-BE49-F238E27FC236}">
                <a16:creationId xmlns="" xmlns:a16="http://schemas.microsoft.com/office/drawing/2014/main" id="{46279687-00F0-4823-8159-585447C125F0}"/>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flipH="1">
            <a:off x="3845575" y="0"/>
            <a:ext cx="5298425" cy="6858000"/>
          </a:xfrm>
          <a:prstGeom prst="rect">
            <a:avLst/>
          </a:prstGeom>
        </p:spPr>
      </p:pic>
      <p:sp>
        <p:nvSpPr>
          <p:cNvPr id="11" name="Title 1"/>
          <p:cNvSpPr>
            <a:spLocks noGrp="1"/>
          </p:cNvSpPr>
          <p:nvPr>
            <p:ph type="ctrTitle" hasCustomPrompt="1"/>
          </p:nvPr>
        </p:nvSpPr>
        <p:spPr>
          <a:xfrm>
            <a:off x="305991" y="3068961"/>
            <a:ext cx="3725949"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ct val="100000"/>
              </a:lnSpc>
              <a:defRPr lang="en-US" sz="320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305991" y="3932560"/>
            <a:ext cx="3725949"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ormAutofit/>
          </a:bodyPr>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lang="en-US" sz="24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 xmlns:a16="http://schemas.microsoft.com/office/drawing/2014/main" id="{C3D2EC56-D17C-4A75-8178-C69397BC7353}"/>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305991" y="6101473"/>
            <a:ext cx="1714500" cy="510013"/>
          </a:xfrm>
          <a:prstGeom prst="rect">
            <a:avLst/>
          </a:prstGeom>
        </p:spPr>
      </p:pic>
    </p:spTree>
    <p:extLst>
      <p:ext uri="{BB962C8B-B14F-4D97-AF65-F5344CB8AC3E}">
        <p14:creationId xmlns:p14="http://schemas.microsoft.com/office/powerpoint/2010/main" val="3802834909"/>
      </p:ext>
    </p:extLst>
  </p:cSld>
  <p:clrMapOvr>
    <a:masterClrMapping/>
  </p:clrMapOvr>
  <p:extLst mod="1">
    <p:ext uri="{DCECCB84-F9BA-43D5-87BE-67443E8EF086}">
      <p15:sldGuideLst xmlns:p15="http://schemas.microsoft.com/office/powerpoint/2012/main">
        <p15:guide id="3" pos="541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LessonObjectiv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6" y="1494768"/>
            <a:ext cx="6793764"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92280" y="1828800"/>
            <a:ext cx="2003192" cy="2011680"/>
          </a:xfrm>
          <a:prstGeom prst="rect">
            <a:avLst/>
          </a:prstGeom>
        </p:spPr>
      </p:pic>
    </p:spTree>
    <p:extLst>
      <p:ext uri="{BB962C8B-B14F-4D97-AF65-F5344CB8AC3E}">
        <p14:creationId xmlns:p14="http://schemas.microsoft.com/office/powerpoint/2010/main" val="1817053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Master">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1" y="3"/>
          <a:ext cx="135749" cy="143985"/>
        </p:xfrm>
        <a:graphic>
          <a:graphicData uri="http://schemas.openxmlformats.org/presentationml/2006/ole">
            <mc:AlternateContent xmlns:mc="http://schemas.openxmlformats.org/markup-compatibility/2006">
              <mc:Choice xmlns:v="urn:schemas-microsoft-com:vml" Requires="v">
                <p:oleObj spid="_x0000_s1061" name="think-cell Slide" r:id="rId6" imgW="360" imgH="360" progId="">
                  <p:embed/>
                </p:oleObj>
              </mc:Choice>
              <mc:Fallback>
                <p:oleObj name="think-cell Slide" r:id="rId6" imgW="360" imgH="360" progId="">
                  <p:embed/>
                  <p:pic>
                    <p:nvPicPr>
                      <p:cNvPr id="4" name="Object 3"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 y="3"/>
                        <a:ext cx="13574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3"/>
            </p:custDataLst>
          </p:nvPr>
        </p:nvSpPr>
        <p:spPr/>
        <p:txBody>
          <a:bodyPr/>
          <a:lstStyle>
            <a:lvl1pPr>
              <a:defRPr/>
            </a:lvl1pPr>
          </a:lstStyle>
          <a:p>
            <a:r>
              <a:rPr lang="en-US" noProof="0" dirty="0"/>
              <a:t>Click to edit Master title style</a:t>
            </a:r>
            <a:endParaRPr lang="en-US" dirty="0"/>
          </a:p>
        </p:txBody>
      </p:sp>
      <p:sp>
        <p:nvSpPr>
          <p:cNvPr id="3" name="Content Placeholder 2"/>
          <p:cNvSpPr>
            <a:spLocks noGrp="1"/>
          </p:cNvSpPr>
          <p:nvPr>
            <p:ph idx="1" hasCustomPrompt="1"/>
            <p:custDataLst>
              <p:tags r:id="rId4"/>
            </p:custDataLst>
          </p:nvPr>
        </p:nvSpPr>
        <p:spPr>
          <a:xfrm>
            <a:off x="298516" y="1494768"/>
            <a:ext cx="8539494"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Tree>
    <p:extLst>
      <p:ext uri="{BB962C8B-B14F-4D97-AF65-F5344CB8AC3E}">
        <p14:creationId xmlns:p14="http://schemas.microsoft.com/office/powerpoint/2010/main" val="3484937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8" y="1494768"/>
            <a:ext cx="6649748"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0272" y="1828800"/>
            <a:ext cx="2103120" cy="1555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28503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ummar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7" y="1494768"/>
            <a:ext cx="6887389"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19458" name="Picture 2" descr="http://www.strategic-resume.com/wp-content/uploads/2015/08/SummaryIc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2885" y="1494990"/>
            <a:ext cx="16383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14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ssessm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2"/>
          <p:cNvSpPr>
            <a:spLocks noGrp="1"/>
          </p:cNvSpPr>
          <p:nvPr>
            <p:ph idx="1" hasCustomPrompt="1"/>
            <p:custDataLst>
              <p:tags r:id="rId1"/>
            </p:custDataLst>
          </p:nvPr>
        </p:nvSpPr>
        <p:spPr>
          <a:xfrm>
            <a:off x="298517" y="1494768"/>
            <a:ext cx="6887389" cy="4643751"/>
          </a:xfrm>
        </p:spPr>
        <p:txBody>
          <a:bodyPr/>
          <a:lstStyle>
            <a:lvl1pPr>
              <a:defRPr b="0"/>
            </a:lvl1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pic>
        <p:nvPicPr>
          <p:cNvPr id="204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70375" y="1828800"/>
            <a:ext cx="1828800" cy="18194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83917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D813432-CCF5-40C9-B4BB-E31C0BAC7659}" type="datetimeFigureOut">
              <a:rPr lang="en-US" smtClean="0"/>
              <a:t>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3311838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813432-CCF5-40C9-B4BB-E31C0BAC7659}" type="datetimeFigureOut">
              <a:rPr lang="en-US" smtClean="0"/>
              <a:t>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1992593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sv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3">
            <a:extLst>
              <a:ext uri="{FF2B5EF4-FFF2-40B4-BE49-F238E27FC236}">
                <a16:creationId xmlns="" xmlns:a16="http://schemas.microsoft.com/office/drawing/2014/main" id="{509B218C-0963-489A-AA77-3748FFA421C5}"/>
              </a:ext>
            </a:extLst>
          </p:cNvPr>
          <p:cNvSpPr>
            <a:spLocks noGrp="1"/>
          </p:cNvSpPr>
          <p:nvPr>
            <p:ph type="title"/>
          </p:nvPr>
        </p:nvSpPr>
        <p:spPr>
          <a:xfrm>
            <a:off x="305991" y="413387"/>
            <a:ext cx="8532019" cy="855026"/>
          </a:xfrm>
          <a:prstGeom prst="rect">
            <a:avLst/>
          </a:prstGeom>
        </p:spPr>
        <p:txBody>
          <a:bodyPr vert="horz" lIns="0" tIns="0" rIns="0" bIns="0" rtlCol="0" anchor="t">
            <a:normAutofit/>
          </a:bodyPr>
          <a:lstStyle/>
          <a:p>
            <a:r>
              <a:rPr lang="fr-FR" dirty="0"/>
              <a:t>Modifiez le style du titre</a:t>
            </a:r>
            <a:endParaRPr lang="pt-PT" dirty="0"/>
          </a:p>
        </p:txBody>
      </p:sp>
      <p:sp>
        <p:nvSpPr>
          <p:cNvPr id="5" name="Text Placeholder 4">
            <a:extLst>
              <a:ext uri="{FF2B5EF4-FFF2-40B4-BE49-F238E27FC236}">
                <a16:creationId xmlns="" xmlns:a16="http://schemas.microsoft.com/office/drawing/2014/main" id="{A4D17236-A440-4453-A69C-BE3728C11608}"/>
              </a:ext>
            </a:extLst>
          </p:cNvPr>
          <p:cNvSpPr>
            <a:spLocks noGrp="1"/>
          </p:cNvSpPr>
          <p:nvPr>
            <p:ph type="body" idx="1"/>
          </p:nvPr>
        </p:nvSpPr>
        <p:spPr>
          <a:xfrm>
            <a:off x="305991" y="1412875"/>
            <a:ext cx="8532018" cy="476408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PT" dirty="0"/>
          </a:p>
        </p:txBody>
      </p:sp>
      <p:pic>
        <p:nvPicPr>
          <p:cNvPr id="7" name="Graphic 6">
            <a:extLst>
              <a:ext uri="{FF2B5EF4-FFF2-40B4-BE49-F238E27FC236}">
                <a16:creationId xmlns="" xmlns:a16="http://schemas.microsoft.com/office/drawing/2014/main" id="{C117F4DF-C380-44D6-BF54-2A26A056BCB8}"/>
              </a:ext>
            </a:extLst>
          </p:cNvPr>
          <p:cNvPicPr>
            <a:picLocks noChangeAspect="1"/>
          </p:cNvPicPr>
          <p:nvPr/>
        </p:nvPicPr>
        <p:blipFill rotWithShape="1">
          <a:blip r:embed="rId10">
            <a:extLst>
              <a:ext uri="{96DAC541-7B7A-43D3-8B79-37D633B846F1}">
                <asvg:svgBlip xmlns="" xmlns:asvg="http://schemas.microsoft.com/office/drawing/2016/SVG/main" r:embed="rId11"/>
              </a:ext>
            </a:extLst>
          </a:blip>
          <a:srcRect l="81836" t="-4713" b="16530"/>
          <a:stretch/>
        </p:blipFill>
        <p:spPr>
          <a:xfrm>
            <a:off x="8660845" y="188640"/>
            <a:ext cx="318267" cy="459624"/>
          </a:xfrm>
          <a:prstGeom prst="rect">
            <a:avLst/>
          </a:prstGeom>
        </p:spPr>
      </p:pic>
    </p:spTree>
    <p:extLst>
      <p:ext uri="{BB962C8B-B14F-4D97-AF65-F5344CB8AC3E}">
        <p14:creationId xmlns:p14="http://schemas.microsoft.com/office/powerpoint/2010/main" val="4419924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xStyles>
    <p:titleStyle>
      <a:lvl1pPr algn="l" defTabSz="685800" rtl="0" eaLnBrk="1" latinLnBrk="0" hangingPunct="1">
        <a:lnSpc>
          <a:spcPct val="100000"/>
        </a:lnSpc>
        <a:spcBef>
          <a:spcPct val="0"/>
        </a:spcBef>
        <a:buNone/>
        <a:defRPr sz="320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p:titleStyle>
    <p:bodyStyle>
      <a:lvl1pPr marL="214313" indent="-214313" algn="just" defTabSz="685800" rtl="0" eaLnBrk="1" latinLnBrk="0" hangingPunct="1">
        <a:lnSpc>
          <a:spcPct val="90000"/>
        </a:lnSpc>
        <a:spcBef>
          <a:spcPts val="750"/>
        </a:spcBef>
        <a:buClr>
          <a:schemeClr val="tx2"/>
        </a:buClr>
        <a:buFont typeface="Wingdings" panose="05000000000000000000" pitchFamily="2" charset="2"/>
        <a:buChar char="Ø"/>
        <a:defRPr sz="195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557213" indent="-214313" algn="just" defTabSz="685800" rtl="0" eaLnBrk="1" latinLnBrk="0" hangingPunct="1">
        <a:lnSpc>
          <a:spcPct val="90000"/>
        </a:lnSpc>
        <a:spcBef>
          <a:spcPts val="375"/>
        </a:spcBef>
        <a:buClr>
          <a:schemeClr val="tx2"/>
        </a:buClr>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900113" indent="-214313" algn="just" defTabSz="685800" rtl="0" eaLnBrk="1" latinLnBrk="0" hangingPunct="1">
        <a:lnSpc>
          <a:spcPct val="90000"/>
        </a:lnSpc>
        <a:spcBef>
          <a:spcPts val="375"/>
        </a:spcBef>
        <a:buClr>
          <a:schemeClr val="tx2"/>
        </a:buClr>
        <a:buFont typeface="Arial" panose="020B0604020202020204" pitchFamily="34" charset="0"/>
        <a:buChar char="•"/>
        <a:defRPr sz="1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157288" indent="-128588" algn="just" defTabSz="685800" rtl="0" eaLnBrk="1" latinLnBrk="0" hangingPunct="1">
        <a:lnSpc>
          <a:spcPct val="90000"/>
        </a:lnSpc>
        <a:spcBef>
          <a:spcPts val="375"/>
        </a:spcBef>
        <a:buClr>
          <a:schemeClr val="tx2"/>
        </a:buClr>
        <a:buFont typeface="Arial" panose="020B0604020202020204" pitchFamily="34" charset="0"/>
        <a:buChar char="•"/>
        <a:defRPr sz="12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1500188" indent="-128588" algn="just" defTabSz="685800" rtl="0" eaLnBrk="1" latinLnBrk="0" hangingPunct="1">
        <a:lnSpc>
          <a:spcPct val="90000"/>
        </a:lnSpc>
        <a:spcBef>
          <a:spcPts val="375"/>
        </a:spcBef>
        <a:buClr>
          <a:schemeClr val="tx2"/>
        </a:buClr>
        <a:buFont typeface="Arial" panose="020B0604020202020204" pitchFamily="34" charset="0"/>
        <a:buChar char="•"/>
        <a:defRPr sz="105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P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65">
          <p15:clr>
            <a:srgbClr val="F26B43"/>
          </p15:clr>
        </p15:guide>
        <p15:guide id="2" pos="193">
          <p15:clr>
            <a:srgbClr val="F26B43"/>
          </p15:clr>
        </p15:guide>
        <p15:guide id="3" pos="5567">
          <p15:clr>
            <a:srgbClr val="F26B43"/>
          </p15:clr>
        </p15:guide>
        <p15:guide id="4" orient="horz" pos="255">
          <p15:clr>
            <a:srgbClr val="F26B43"/>
          </p15:clr>
        </p15:guide>
        <p15:guide id="5" orient="horz" pos="799">
          <p15:clr>
            <a:srgbClr val="F26B43"/>
          </p15:clr>
        </p15:guide>
        <p15:guide id="6" orient="horz" pos="890">
          <p15:clr>
            <a:srgbClr val="F26B43"/>
          </p15:clr>
        </p15:guide>
        <p15:guide id="7" pos="2880">
          <p15:clr>
            <a:srgbClr val="F26B43"/>
          </p15:clr>
        </p15:guide>
        <p15:guide id="8" pos="2812">
          <p15:clr>
            <a:srgbClr val="F26B43"/>
          </p15:clr>
        </p15:guide>
        <p15:guide id="9" pos="294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991" y="6650574"/>
            <a:ext cx="2163762" cy="1762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le 2">
            <a:extLst>
              <a:ext uri="{FF2B5EF4-FFF2-40B4-BE49-F238E27FC236}">
                <a16:creationId xmlns="" xmlns:a16="http://schemas.microsoft.com/office/drawing/2014/main" id="{A0BF94D0-E1BC-4302-BC88-DD0CABF84BD4}"/>
              </a:ext>
            </a:extLst>
          </p:cNvPr>
          <p:cNvSpPr>
            <a:spLocks noGrp="1"/>
          </p:cNvSpPr>
          <p:nvPr>
            <p:ph type="ctrTitle"/>
          </p:nvPr>
        </p:nvSpPr>
        <p:spPr/>
        <p:txBody>
          <a:bodyPr/>
          <a:lstStyle/>
          <a:p>
            <a:r>
              <a:rPr lang="en-US" dirty="0"/>
              <a:t>Mini </a:t>
            </a:r>
            <a:r>
              <a:rPr lang="en-US" dirty="0" smtClean="0"/>
              <a:t>Project-</a:t>
            </a:r>
            <a:br>
              <a:rPr lang="en-US" dirty="0" smtClean="0"/>
            </a:br>
            <a:r>
              <a:rPr lang="en-US" dirty="0" smtClean="0"/>
              <a:t>Airline Reservation System</a:t>
            </a:r>
            <a:endParaRPr lang="en-US" dirty="0"/>
          </a:p>
        </p:txBody>
      </p:sp>
      <p:sp>
        <p:nvSpPr>
          <p:cNvPr id="4" name="Subtitle 3">
            <a:extLst>
              <a:ext uri="{FF2B5EF4-FFF2-40B4-BE49-F238E27FC236}">
                <a16:creationId xmlns="" xmlns:a16="http://schemas.microsoft.com/office/drawing/2014/main" id="{4CF3A756-EC7B-4FED-9197-9EAEE09922F5}"/>
              </a:ext>
            </a:extLst>
          </p:cNvPr>
          <p:cNvSpPr>
            <a:spLocks noGrp="1"/>
          </p:cNvSpPr>
          <p:nvPr>
            <p:ph type="subTitle" idx="1"/>
          </p:nvPr>
        </p:nvSpPr>
        <p:spPr/>
        <p:txBody>
          <a:bodyPr/>
          <a:lstStyle/>
          <a:p>
            <a:r>
              <a:rPr lang="en-US" dirty="0" smtClean="0"/>
              <a:t>Group 1</a:t>
            </a:r>
          </a:p>
          <a:p>
            <a:r>
              <a:rPr lang="en-US" dirty="0" smtClean="0"/>
              <a:t>GLC-</a:t>
            </a:r>
            <a:r>
              <a:rPr lang="en-US" dirty="0" err="1" smtClean="0"/>
              <a:t>Talawade</a:t>
            </a:r>
            <a:r>
              <a:rPr lang="en-US" dirty="0" smtClean="0"/>
              <a:t>-Pune</a:t>
            </a:r>
          </a:p>
          <a:p>
            <a:r>
              <a:rPr lang="en-US" dirty="0" smtClean="0"/>
              <a:t>7</a:t>
            </a:r>
            <a:r>
              <a:rPr lang="en-US" baseline="30000" dirty="0" smtClean="0"/>
              <a:t>th</a:t>
            </a:r>
            <a:r>
              <a:rPr lang="en-US" dirty="0" smtClean="0"/>
              <a:t> January, 2019</a:t>
            </a:r>
          </a:p>
          <a:p>
            <a:endParaRPr lang="en-US" dirty="0"/>
          </a:p>
        </p:txBody>
      </p:sp>
    </p:spTree>
    <p:extLst>
      <p:ext uri="{BB962C8B-B14F-4D97-AF65-F5344CB8AC3E}">
        <p14:creationId xmlns:p14="http://schemas.microsoft.com/office/powerpoint/2010/main" val="673702531"/>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Us</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b="4898"/>
          <a:stretch/>
        </p:blipFill>
        <p:spPr>
          <a:xfrm>
            <a:off x="760730" y="1412875"/>
            <a:ext cx="7622540" cy="4530725"/>
          </a:xfrm>
        </p:spPr>
      </p:pic>
    </p:spTree>
    <p:extLst>
      <p:ext uri="{BB962C8B-B14F-4D97-AF65-F5344CB8AC3E}">
        <p14:creationId xmlns:p14="http://schemas.microsoft.com/office/powerpoint/2010/main" val="12678429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 Us</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b="4898"/>
          <a:stretch/>
        </p:blipFill>
        <p:spPr>
          <a:xfrm>
            <a:off x="760730" y="1412875"/>
            <a:ext cx="7622540" cy="4530725"/>
          </a:xfrm>
        </p:spPr>
      </p:pic>
    </p:spTree>
    <p:extLst>
      <p:ext uri="{BB962C8B-B14F-4D97-AF65-F5344CB8AC3E}">
        <p14:creationId xmlns:p14="http://schemas.microsoft.com/office/powerpoint/2010/main" val="13279385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Book Ticket</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b="4898"/>
          <a:stretch/>
        </p:blipFill>
        <p:spPr>
          <a:xfrm>
            <a:off x="760730" y="1412875"/>
            <a:ext cx="7622540" cy="4530725"/>
          </a:xfrm>
        </p:spPr>
      </p:pic>
    </p:spTree>
    <p:extLst>
      <p:ext uri="{BB962C8B-B14F-4D97-AF65-F5344CB8AC3E}">
        <p14:creationId xmlns:p14="http://schemas.microsoft.com/office/powerpoint/2010/main" val="22653531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Ticket</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b="4898"/>
          <a:stretch/>
        </p:blipFill>
        <p:spPr>
          <a:xfrm>
            <a:off x="760730" y="1412875"/>
            <a:ext cx="7622540" cy="4530725"/>
          </a:xfrm>
        </p:spPr>
      </p:pic>
    </p:spTree>
    <p:extLst>
      <p:ext uri="{BB962C8B-B14F-4D97-AF65-F5344CB8AC3E}">
        <p14:creationId xmlns:p14="http://schemas.microsoft.com/office/powerpoint/2010/main" val="7779842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Admin Login</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26008" r="26008" b="4898"/>
          <a:stretch/>
        </p:blipFill>
        <p:spPr>
          <a:xfrm>
            <a:off x="2743200" y="1412875"/>
            <a:ext cx="3657600" cy="4530725"/>
          </a:xfrm>
        </p:spPr>
      </p:pic>
    </p:spTree>
    <p:extLst>
      <p:ext uri="{BB962C8B-B14F-4D97-AF65-F5344CB8AC3E}">
        <p14:creationId xmlns:p14="http://schemas.microsoft.com/office/powerpoint/2010/main" val="24029681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Admin Window</a:t>
            </a:r>
            <a:endParaRPr lang="en-US" dirty="0"/>
          </a:p>
        </p:txBody>
      </p:sp>
      <p:pic>
        <p:nvPicPr>
          <p:cNvPr id="6" name="Content Placeholder 5"/>
          <p:cNvPicPr>
            <a:picLocks noGrp="1" noChangeAspect="1"/>
          </p:cNvPicPr>
          <p:nvPr>
            <p:ph idx="1"/>
          </p:nvPr>
        </p:nvPicPr>
        <p:blipFill rotWithShape="1">
          <a:blip r:embed="rId2">
            <a:extLst>
              <a:ext uri="{28A0092B-C50C-407E-A947-70E740481C1C}">
                <a14:useLocalDpi xmlns:a14="http://schemas.microsoft.com/office/drawing/2010/main" val="0"/>
              </a:ext>
            </a:extLst>
          </a:blip>
          <a:srcRect b="4898"/>
          <a:stretch/>
        </p:blipFill>
        <p:spPr>
          <a:xfrm>
            <a:off x="760730" y="1412875"/>
            <a:ext cx="7622540" cy="4530725"/>
          </a:xfrm>
        </p:spPr>
      </p:pic>
    </p:spTree>
    <p:extLst>
      <p:ext uri="{BB962C8B-B14F-4D97-AF65-F5344CB8AC3E}">
        <p14:creationId xmlns:p14="http://schemas.microsoft.com/office/powerpoint/2010/main" val="40614574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 Flight</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b="4898"/>
          <a:stretch/>
        </p:blipFill>
        <p:spPr>
          <a:xfrm>
            <a:off x="760730" y="1412875"/>
            <a:ext cx="7622540" cy="4530725"/>
          </a:xfrm>
        </p:spPr>
      </p:pic>
    </p:spTree>
    <p:extLst>
      <p:ext uri="{BB962C8B-B14F-4D97-AF65-F5344CB8AC3E}">
        <p14:creationId xmlns:p14="http://schemas.microsoft.com/office/powerpoint/2010/main" val="12851689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Enhancements</a:t>
            </a:r>
          </a:p>
        </p:txBody>
      </p:sp>
      <p:sp>
        <p:nvSpPr>
          <p:cNvPr id="3" name="Content Placeholder 2"/>
          <p:cNvSpPr>
            <a:spLocks noGrp="1"/>
          </p:cNvSpPr>
          <p:nvPr>
            <p:ph idx="1"/>
          </p:nvPr>
        </p:nvSpPr>
        <p:spPr/>
        <p:txBody>
          <a:bodyPr/>
          <a:lstStyle/>
          <a:p>
            <a:r>
              <a:rPr lang="en-US" dirty="0" smtClean="0"/>
              <a:t>We are trying to give customers a report about Available Flights, Pricing and Cancellation of Tickets.</a:t>
            </a:r>
          </a:p>
          <a:p>
            <a:r>
              <a:rPr lang="en-US" dirty="0" smtClean="0"/>
              <a:t>Our future planning is to </a:t>
            </a:r>
            <a:r>
              <a:rPr lang="en-US" dirty="0" smtClean="0"/>
              <a:t>build this </a:t>
            </a:r>
            <a:r>
              <a:rPr lang="en-US" dirty="0" smtClean="0"/>
              <a:t>project by using ASP.NET or ASP.NET MVC Technology.</a:t>
            </a:r>
          </a:p>
          <a:p>
            <a:r>
              <a:rPr lang="en-US" dirty="0" smtClean="0"/>
              <a:t>So that, customers can access this </a:t>
            </a:r>
            <a:r>
              <a:rPr lang="en-US" dirty="0" smtClean="0"/>
              <a:t>application by </a:t>
            </a:r>
            <a:r>
              <a:rPr lang="en-US" dirty="0" smtClean="0"/>
              <a:t>using any web browser from any location.</a:t>
            </a:r>
          </a:p>
        </p:txBody>
      </p:sp>
    </p:spTree>
    <p:extLst>
      <p:ext uri="{BB962C8B-B14F-4D97-AF65-F5344CB8AC3E}">
        <p14:creationId xmlns:p14="http://schemas.microsoft.com/office/powerpoint/2010/main" val="363631901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5990" y="3352800"/>
            <a:ext cx="8532019" cy="855026"/>
          </a:xfrm>
        </p:spPr>
        <p:txBody>
          <a:bodyPr/>
          <a:lstStyle/>
          <a:p>
            <a:pPr algn="ctr"/>
            <a:r>
              <a:rPr lang="en-US" dirty="0"/>
              <a:t>Thanks</a:t>
            </a:r>
          </a:p>
        </p:txBody>
      </p:sp>
    </p:spTree>
    <p:extLst>
      <p:ext uri="{BB962C8B-B14F-4D97-AF65-F5344CB8AC3E}">
        <p14:creationId xmlns:p14="http://schemas.microsoft.com/office/powerpoint/2010/main" val="10855051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 xmlns:a16="http://schemas.microsoft.com/office/drawing/2014/main" id="{3A812649-91A0-4BF3-A149-782869BF25C4}"/>
              </a:ext>
            </a:extLst>
          </p:cNvPr>
          <p:cNvSpPr>
            <a:spLocks noGrp="1"/>
          </p:cNvSpPr>
          <p:nvPr>
            <p:ph type="title"/>
          </p:nvPr>
        </p:nvSpPr>
        <p:spPr/>
        <p:txBody>
          <a:bodyPr>
            <a:normAutofit/>
          </a:bodyPr>
          <a:lstStyle/>
          <a:p>
            <a:r>
              <a:rPr lang="en-US" dirty="0"/>
              <a:t>Team Members</a:t>
            </a:r>
          </a:p>
        </p:txBody>
      </p:sp>
      <p:sp>
        <p:nvSpPr>
          <p:cNvPr id="7" name="Content Placeholder 6">
            <a:extLst>
              <a:ext uri="{FF2B5EF4-FFF2-40B4-BE49-F238E27FC236}">
                <a16:creationId xmlns="" xmlns:a16="http://schemas.microsoft.com/office/drawing/2014/main" id="{6CA2DFD8-1E7F-400F-B35D-344DAC786D69}"/>
              </a:ext>
            </a:extLst>
          </p:cNvPr>
          <p:cNvSpPr>
            <a:spLocks noGrp="1"/>
          </p:cNvSpPr>
          <p:nvPr>
            <p:ph idx="1"/>
          </p:nvPr>
        </p:nvSpPr>
        <p:spPr/>
        <p:txBody>
          <a:bodyPr/>
          <a:lstStyle/>
          <a:p>
            <a:r>
              <a:rPr lang="en-US" dirty="0"/>
              <a:t>164277 </a:t>
            </a:r>
            <a:r>
              <a:rPr lang="en-US" dirty="0" smtClean="0"/>
              <a:t>- </a:t>
            </a:r>
            <a:r>
              <a:rPr lang="en-US" dirty="0" err="1" smtClean="0"/>
              <a:t>Aishwarya</a:t>
            </a:r>
            <a:r>
              <a:rPr lang="en-US" dirty="0" smtClean="0"/>
              <a:t> </a:t>
            </a:r>
            <a:r>
              <a:rPr lang="en-US" dirty="0" err="1"/>
              <a:t>Keshavrao</a:t>
            </a:r>
            <a:r>
              <a:rPr lang="en-US" dirty="0"/>
              <a:t> </a:t>
            </a:r>
            <a:r>
              <a:rPr lang="en-US" dirty="0" smtClean="0"/>
              <a:t>Deshpande</a:t>
            </a:r>
          </a:p>
          <a:p>
            <a:r>
              <a:rPr lang="en-US" dirty="0"/>
              <a:t>164279 </a:t>
            </a:r>
            <a:r>
              <a:rPr lang="en-US" dirty="0" smtClean="0"/>
              <a:t>- </a:t>
            </a:r>
            <a:r>
              <a:rPr lang="en-US" dirty="0" err="1" smtClean="0"/>
              <a:t>Alamgir</a:t>
            </a:r>
            <a:r>
              <a:rPr lang="en-US" dirty="0" smtClean="0"/>
              <a:t> </a:t>
            </a:r>
            <a:r>
              <a:rPr lang="en-US" dirty="0"/>
              <a:t>Mohammad </a:t>
            </a:r>
            <a:endParaRPr lang="en-US" dirty="0" smtClean="0"/>
          </a:p>
          <a:p>
            <a:r>
              <a:rPr lang="en-US" dirty="0"/>
              <a:t>164364 </a:t>
            </a:r>
            <a:r>
              <a:rPr lang="en-US" dirty="0" smtClean="0"/>
              <a:t>- Amit </a:t>
            </a:r>
            <a:r>
              <a:rPr lang="en-US" dirty="0"/>
              <a:t>Kumar </a:t>
            </a:r>
            <a:r>
              <a:rPr lang="en-US" dirty="0" err="1"/>
              <a:t>Potdar</a:t>
            </a:r>
            <a:r>
              <a:rPr lang="en-US" dirty="0"/>
              <a:t> </a:t>
            </a:r>
            <a:endParaRPr lang="en-US" dirty="0" smtClean="0"/>
          </a:p>
          <a:p>
            <a:r>
              <a:rPr lang="en-US" dirty="0"/>
              <a:t>164282 </a:t>
            </a:r>
            <a:r>
              <a:rPr lang="en-US" dirty="0" smtClean="0"/>
              <a:t>- Anish </a:t>
            </a:r>
            <a:r>
              <a:rPr lang="en-US" dirty="0" err="1"/>
              <a:t>Hemant</a:t>
            </a:r>
            <a:r>
              <a:rPr lang="en-US" dirty="0"/>
              <a:t> </a:t>
            </a:r>
            <a:r>
              <a:rPr lang="en-US" dirty="0" err="1"/>
              <a:t>Gawde</a:t>
            </a:r>
            <a:r>
              <a:rPr lang="en-US" dirty="0"/>
              <a:t> </a:t>
            </a:r>
            <a:endParaRPr lang="en-US" dirty="0" smtClean="0"/>
          </a:p>
          <a:p>
            <a:r>
              <a:rPr lang="en-US" dirty="0"/>
              <a:t>164273 </a:t>
            </a:r>
            <a:r>
              <a:rPr lang="en-US" dirty="0" smtClean="0"/>
              <a:t>- </a:t>
            </a:r>
            <a:r>
              <a:rPr lang="en-US" dirty="0" err="1" smtClean="0"/>
              <a:t>Avinash</a:t>
            </a:r>
            <a:r>
              <a:rPr lang="en-US" dirty="0" smtClean="0"/>
              <a:t> </a:t>
            </a:r>
            <a:r>
              <a:rPr lang="en-US" dirty="0"/>
              <a:t>Chauhan </a:t>
            </a:r>
            <a:endParaRPr lang="en-US" dirty="0" smtClean="0"/>
          </a:p>
          <a:p>
            <a:r>
              <a:rPr lang="en-US" dirty="0"/>
              <a:t>164272 </a:t>
            </a:r>
            <a:r>
              <a:rPr lang="en-US" dirty="0" smtClean="0"/>
              <a:t>- </a:t>
            </a:r>
            <a:r>
              <a:rPr lang="en-US" dirty="0" err="1" smtClean="0"/>
              <a:t>Chincholikar</a:t>
            </a:r>
            <a:r>
              <a:rPr lang="en-US" dirty="0" smtClean="0"/>
              <a:t> </a:t>
            </a:r>
            <a:r>
              <a:rPr lang="en-US" dirty="0" err="1"/>
              <a:t>Sayali</a:t>
            </a:r>
            <a:r>
              <a:rPr lang="en-US" dirty="0"/>
              <a:t> Sanjay </a:t>
            </a:r>
            <a:endParaRPr lang="en-US" dirty="0" smtClean="0"/>
          </a:p>
          <a:p>
            <a:r>
              <a:rPr lang="en-US" dirty="0"/>
              <a:t>164289 </a:t>
            </a:r>
            <a:r>
              <a:rPr lang="en-US" dirty="0" smtClean="0"/>
              <a:t>- Hemangee </a:t>
            </a:r>
            <a:r>
              <a:rPr lang="en-US" dirty="0" err="1"/>
              <a:t>Tanay</a:t>
            </a:r>
            <a:r>
              <a:rPr lang="en-US" dirty="0"/>
              <a:t> Joshi </a:t>
            </a:r>
          </a:p>
        </p:txBody>
      </p:sp>
    </p:spTree>
    <p:extLst>
      <p:ext uri="{BB962C8B-B14F-4D97-AF65-F5344CB8AC3E}">
        <p14:creationId xmlns:p14="http://schemas.microsoft.com/office/powerpoint/2010/main" val="11066057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Details</a:t>
            </a:r>
          </a:p>
        </p:txBody>
      </p:sp>
      <p:sp>
        <p:nvSpPr>
          <p:cNvPr id="3" name="Content Placeholder 2"/>
          <p:cNvSpPr>
            <a:spLocks noGrp="1"/>
          </p:cNvSpPr>
          <p:nvPr>
            <p:ph idx="1"/>
          </p:nvPr>
        </p:nvSpPr>
        <p:spPr/>
        <p:txBody>
          <a:bodyPr>
            <a:normAutofit/>
          </a:bodyPr>
          <a:lstStyle/>
          <a:p>
            <a:r>
              <a:rPr lang="en-US" dirty="0"/>
              <a:t>This project is aimed at developing </a:t>
            </a:r>
            <a:r>
              <a:rPr lang="en-US" dirty="0" smtClean="0"/>
              <a:t>an Airline </a:t>
            </a:r>
            <a:r>
              <a:rPr lang="en-US" dirty="0"/>
              <a:t>Reservation System (ARS</a:t>
            </a:r>
            <a:r>
              <a:rPr lang="en-US" dirty="0" smtClean="0"/>
              <a:t>)</a:t>
            </a:r>
            <a:r>
              <a:rPr lang="en-US" b="1" dirty="0"/>
              <a:t> </a:t>
            </a:r>
            <a:r>
              <a:rPr lang="en-US" dirty="0" smtClean="0"/>
              <a:t>for customers. </a:t>
            </a:r>
          </a:p>
          <a:p>
            <a:r>
              <a:rPr lang="en-US" dirty="0" smtClean="0"/>
              <a:t>This </a:t>
            </a:r>
            <a:r>
              <a:rPr lang="en-US" dirty="0"/>
              <a:t>airline portal is </a:t>
            </a:r>
            <a:r>
              <a:rPr lang="en-US" dirty="0" smtClean="0"/>
              <a:t>a </a:t>
            </a:r>
            <a:r>
              <a:rPr lang="en-US" dirty="0" smtClean="0"/>
              <a:t>solution </a:t>
            </a:r>
            <a:r>
              <a:rPr lang="en-US" dirty="0"/>
              <a:t>for managing customer and flight information for an airline</a:t>
            </a:r>
            <a:r>
              <a:rPr lang="en-US" dirty="0" smtClean="0"/>
              <a:t>.</a:t>
            </a:r>
          </a:p>
          <a:p>
            <a:r>
              <a:rPr lang="en-US" dirty="0"/>
              <a:t>The primary function of the portal is to manage flight information and perform reservations and cancellations. </a:t>
            </a:r>
            <a:endParaRPr lang="en-US" dirty="0" smtClean="0"/>
          </a:p>
          <a:p>
            <a:r>
              <a:rPr lang="en-US" dirty="0"/>
              <a:t>However, the duties in </a:t>
            </a:r>
            <a:r>
              <a:rPr lang="en-US" dirty="0" smtClean="0"/>
              <a:t>this airline </a:t>
            </a:r>
            <a:r>
              <a:rPr lang="en-US" dirty="0"/>
              <a:t>also involve </a:t>
            </a:r>
            <a:r>
              <a:rPr lang="en-US" dirty="0" smtClean="0"/>
              <a:t>the </a:t>
            </a:r>
            <a:r>
              <a:rPr lang="en-US" dirty="0"/>
              <a:t>status of flights, managing </a:t>
            </a:r>
            <a:r>
              <a:rPr lang="en-US" dirty="0" smtClean="0"/>
              <a:t>account </a:t>
            </a:r>
            <a:r>
              <a:rPr lang="en-US" dirty="0"/>
              <a:t>of </a:t>
            </a:r>
            <a:r>
              <a:rPr lang="en-US" dirty="0" smtClean="0"/>
              <a:t>admin and </a:t>
            </a:r>
            <a:r>
              <a:rPr lang="en-US" dirty="0"/>
              <a:t>generating </a:t>
            </a:r>
            <a:r>
              <a:rPr lang="en-US" dirty="0" smtClean="0"/>
              <a:t>revenue to </a:t>
            </a:r>
            <a:r>
              <a:rPr lang="en-US" dirty="0"/>
              <a:t>interpret airline performance.</a:t>
            </a:r>
          </a:p>
          <a:p>
            <a:r>
              <a:rPr lang="en-US" u="sng" dirty="0" smtClean="0"/>
              <a:t>Technology used in our project:</a:t>
            </a:r>
            <a:endParaRPr lang="en-US" u="sng" dirty="0"/>
          </a:p>
          <a:p>
            <a:pPr>
              <a:buFont typeface="Wingdings" panose="05000000000000000000" pitchFamily="2" charset="2"/>
              <a:buChar char="§"/>
            </a:pPr>
            <a:r>
              <a:rPr lang="en-US" dirty="0" smtClean="0"/>
              <a:t>Presentation Layer : WPF – </a:t>
            </a:r>
            <a:r>
              <a:rPr lang="en-US" dirty="0" smtClean="0"/>
              <a:t>4.5</a:t>
            </a:r>
            <a:endParaRPr lang="en-US" dirty="0" smtClean="0"/>
          </a:p>
          <a:p>
            <a:pPr>
              <a:buFont typeface="Wingdings" panose="05000000000000000000" pitchFamily="2" charset="2"/>
              <a:buChar char="§"/>
            </a:pPr>
            <a:r>
              <a:rPr lang="en-US" dirty="0" smtClean="0"/>
              <a:t>Business Layer : C# - </a:t>
            </a:r>
            <a:r>
              <a:rPr lang="en-US" dirty="0" smtClean="0"/>
              <a:t>5.0</a:t>
            </a:r>
            <a:endParaRPr lang="en-US" dirty="0" smtClean="0"/>
          </a:p>
          <a:p>
            <a:pPr>
              <a:buFont typeface="Wingdings" panose="05000000000000000000" pitchFamily="2" charset="2"/>
              <a:buChar char="§"/>
            </a:pPr>
            <a:r>
              <a:rPr lang="en-US" dirty="0" smtClean="0"/>
              <a:t>Database Layer : SQL Server 2012</a:t>
            </a:r>
          </a:p>
        </p:txBody>
      </p:sp>
    </p:spTree>
    <p:extLst>
      <p:ext uri="{BB962C8B-B14F-4D97-AF65-F5344CB8AC3E}">
        <p14:creationId xmlns:p14="http://schemas.microsoft.com/office/powerpoint/2010/main" val="27035606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Diagram Depicting Entire Project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7238" y="1600200"/>
            <a:ext cx="7629525" cy="4267199"/>
          </a:xfrm>
        </p:spPr>
      </p:pic>
    </p:spTree>
    <p:extLst>
      <p:ext uri="{BB962C8B-B14F-4D97-AF65-F5344CB8AC3E}">
        <p14:creationId xmlns:p14="http://schemas.microsoft.com/office/powerpoint/2010/main" val="23254597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 Case Diagram</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5992" y="1412874"/>
            <a:ext cx="8532018" cy="5140325"/>
          </a:xfrm>
        </p:spPr>
      </p:pic>
    </p:spTree>
    <p:extLst>
      <p:ext uri="{BB962C8B-B14F-4D97-AF65-F5344CB8AC3E}">
        <p14:creationId xmlns:p14="http://schemas.microsoft.com/office/powerpoint/2010/main" val="26582832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Diagram</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5991" y="1412874"/>
            <a:ext cx="8532019" cy="5292725"/>
          </a:xfrm>
        </p:spPr>
      </p:pic>
    </p:spTree>
    <p:extLst>
      <p:ext uri="{BB962C8B-B14F-4D97-AF65-F5344CB8AC3E}">
        <p14:creationId xmlns:p14="http://schemas.microsoft.com/office/powerpoint/2010/main" val="27049723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Sequence Diagram For Customer</a:t>
            </a:r>
            <a:br>
              <a:rPr lang="en-US" dirty="0" smtClean="0"/>
            </a:b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5990" y="1447800"/>
            <a:ext cx="8532019" cy="5257800"/>
          </a:xfrm>
        </p:spPr>
      </p:pic>
    </p:spTree>
    <p:extLst>
      <p:ext uri="{BB962C8B-B14F-4D97-AF65-F5344CB8AC3E}">
        <p14:creationId xmlns:p14="http://schemas.microsoft.com/office/powerpoint/2010/main" val="41791495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Sequence Diagram For Admin</a:t>
            </a:r>
            <a:br>
              <a:rPr lang="en-US" dirty="0" smtClean="0"/>
            </a:b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5991" y="1495424"/>
            <a:ext cx="8532019" cy="5133975"/>
          </a:xfrm>
        </p:spPr>
      </p:pic>
    </p:spTree>
    <p:extLst>
      <p:ext uri="{BB962C8B-B14F-4D97-AF65-F5344CB8AC3E}">
        <p14:creationId xmlns:p14="http://schemas.microsoft.com/office/powerpoint/2010/main" val="41245287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Home Page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6868" y="1412875"/>
            <a:ext cx="8050265" cy="4764088"/>
          </a:xfrm>
        </p:spPr>
      </p:pic>
    </p:spTree>
    <p:extLst>
      <p:ext uri="{BB962C8B-B14F-4D97-AF65-F5344CB8AC3E}">
        <p14:creationId xmlns:p14="http://schemas.microsoft.com/office/powerpoint/2010/main" val="312337297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heme/theme1.xml><?xml version="1.0" encoding="utf-8"?>
<a:theme xmlns:a="http://schemas.openxmlformats.org/drawingml/2006/main" name="Capgemini 2017_Cover slides">
  <a:themeElements>
    <a:clrScheme name="New-CG">
      <a:dk1>
        <a:srgbClr val="000000"/>
      </a:dk1>
      <a:lt1>
        <a:sysClr val="window" lastClr="FFFFFF"/>
      </a:lt1>
      <a:dk2>
        <a:srgbClr val="0070AD"/>
      </a:dk2>
      <a:lt2>
        <a:srgbClr val="EDEDED"/>
      </a:lt2>
      <a:accent1>
        <a:srgbClr val="0070AD"/>
      </a:accent1>
      <a:accent2>
        <a:srgbClr val="12ABDB"/>
      </a:accent2>
      <a:accent3>
        <a:srgbClr val="2B0A3D"/>
      </a:accent3>
      <a:accent4>
        <a:srgbClr val="FF304C"/>
      </a:accent4>
      <a:accent5>
        <a:srgbClr val="95E616"/>
      </a:accent5>
      <a:accent6>
        <a:srgbClr val="C2CF00"/>
      </a:accent6>
      <a:hlink>
        <a:srgbClr val="005481"/>
      </a:hlink>
      <a:folHlink>
        <a:srgbClr val="861763"/>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9" id="{6C81F9DB-9DB6-478C-B029-122D380A8C9B}" vid="{842A89BB-942D-4468-A868-23016060482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AE12BA53767D44BC77A4C9A1ECA869" ma:contentTypeVersion="3" ma:contentTypeDescription="Create a new document." ma:contentTypeScope="" ma:versionID="f67ee02f4c6147b21582c34896ffff31">
  <xsd:schema xmlns:xsd="http://www.w3.org/2001/XMLSchema" xmlns:xs="http://www.w3.org/2001/XMLSchema" xmlns:p="http://schemas.microsoft.com/office/2006/metadata/properties" xmlns:ns2="ff9673e2-8703-4f54-a1af-e608932f257d" targetNamespace="http://schemas.microsoft.com/office/2006/metadata/properties" ma:root="true" ma:fieldsID="17688dc9c4f9013ba065dbc1ba4ba8a6" ns2:_="">
    <xsd:import namespace="ff9673e2-8703-4f54-a1af-e608932f257d"/>
    <xsd:element name="properties">
      <xsd:complexType>
        <xsd:sequence>
          <xsd:element name="documentManagement">
            <xsd:complexType>
              <xsd:all>
                <xsd:element ref="ns2:Level"/>
                <xsd:element ref="ns2:Category"/>
                <xsd:element ref="ns2:Material_x0020_Type"/>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f9673e2-8703-4f54-a1af-e608932f257d" elementFormDefault="qualified">
    <xsd:import namespace="http://schemas.microsoft.com/office/2006/documentManagement/types"/>
    <xsd:import namespace="http://schemas.microsoft.com/office/infopath/2007/PartnerControls"/>
    <xsd:element name="Level" ma:index="8"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9"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10"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aterial_x0020_Type xmlns="ff9673e2-8703-4f54-a1af-e608932f257d">Class book</Material_x0020_Type>
    <Category xmlns="ff9673e2-8703-4f54-a1af-e608932f257d">Module Artifact</Category>
    <Level xmlns="ff9673e2-8703-4f54-a1af-e608932f257d">L1</Level>
  </documentManagement>
</p:properties>
</file>

<file path=customXml/itemProps1.xml><?xml version="1.0" encoding="utf-8"?>
<ds:datastoreItem xmlns:ds="http://schemas.openxmlformats.org/officeDocument/2006/customXml" ds:itemID="{8A4511C7-3CF7-4DE5-A93B-41A0EC863183}">
  <ds:schemaRefs>
    <ds:schemaRef ds:uri="http://schemas.microsoft.com/sharepoint/v3/contenttype/forms"/>
  </ds:schemaRefs>
</ds:datastoreItem>
</file>

<file path=customXml/itemProps2.xml><?xml version="1.0" encoding="utf-8"?>
<ds:datastoreItem xmlns:ds="http://schemas.openxmlformats.org/officeDocument/2006/customXml" ds:itemID="{FE1DCA56-CCD3-4743-8065-04AF2CD5560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f9673e2-8703-4f54-a1af-e608932f25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FF59D98-0F06-4631-A6BC-A483DF8C91A4}">
  <ds:schemaRefs>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ff9673e2-8703-4f54-a1af-e608932f257d"/>
    <ds:schemaRef ds:uri="http://purl.org/dc/elements/1.1/"/>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Lesson XX Template</Template>
  <TotalTime>447</TotalTime>
  <Words>291</Words>
  <Application>Microsoft Office PowerPoint</Application>
  <PresentationFormat>On-screen Show (4:3)</PresentationFormat>
  <Paragraphs>61</Paragraphs>
  <Slides>18</Slides>
  <Notes>2</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5" baseType="lpstr">
      <vt:lpstr>Arial</vt:lpstr>
      <vt:lpstr>Calibri</vt:lpstr>
      <vt:lpstr>Candara</vt:lpstr>
      <vt:lpstr>Verdana</vt:lpstr>
      <vt:lpstr>Wingdings</vt:lpstr>
      <vt:lpstr>Capgemini 2017_Cover slides</vt:lpstr>
      <vt:lpstr>think-cell Slide</vt:lpstr>
      <vt:lpstr>Mini Project- Airline Reservation System</vt:lpstr>
      <vt:lpstr>Team Members</vt:lpstr>
      <vt:lpstr>Project Details</vt:lpstr>
      <vt:lpstr>Diagram Depicting Entire Project</vt:lpstr>
      <vt:lpstr>Use Case Diagram</vt:lpstr>
      <vt:lpstr>Class Diagram</vt:lpstr>
      <vt:lpstr>Sequence Diagram For Customer </vt:lpstr>
      <vt:lpstr>Sequence Diagram For Admin </vt:lpstr>
      <vt:lpstr>Home Page</vt:lpstr>
      <vt:lpstr>About Us</vt:lpstr>
      <vt:lpstr>Contact Us</vt:lpstr>
      <vt:lpstr>Book Ticket</vt:lpstr>
      <vt:lpstr>View Ticket</vt:lpstr>
      <vt:lpstr>Admin Login</vt:lpstr>
      <vt:lpstr>Admin Window</vt:lpstr>
      <vt:lpstr>Add Flight</vt:lpstr>
      <vt:lpstr>Future Enhancements</vt:lpstr>
      <vt:lpstr>Thanks</vt:lpstr>
    </vt:vector>
  </TitlesOfParts>
  <Company>IGATECORP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Vaishali Kasture</dc:creator>
  <cp:lastModifiedBy>Joshi, Hemangee</cp:lastModifiedBy>
  <cp:revision>34</cp:revision>
  <dcterms:created xsi:type="dcterms:W3CDTF">2016-04-13T10:56:28Z</dcterms:created>
  <dcterms:modified xsi:type="dcterms:W3CDTF">2019-01-07T03:43:42Z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0x01010079AE12BA53767D44BC77A4C9A1ECA869</vt:lpwstr>
  </property>
</Properties>
</file>

<file path=docProps/thumbnail.jpeg>
</file>